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g26jcxUg7/CPA5v3IEqSFsVRofa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Alexander Kinz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8-31T11:35:28.504">
    <p:pos x="55" y="488"/>
    <p:text>visualise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fUZG_cE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8-31T11:36:33.849">
    <p:pos x="6000" y="0"/>
    <p:text>focus less on limitations as this is no course submission, instead tell what resources are necessary to make something like this for a company.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fUZG_c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>
                <a:solidFill>
                  <a:schemeClr val="dk1"/>
                </a:solidFill>
              </a:rPr>
              <a:t>As students from TU Wien, we want to show one example of what is possible to achieve with modern technology concerning a well known problem.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make it look more modern than a university submission.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better quality graphics as support: boxes, arrows, highlights, charts..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a9adf836a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a9adf836a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165886a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165886a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165886a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165886a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5d6e9b13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5d6e9b13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-DE">
                <a:solidFill>
                  <a:schemeClr val="dk1"/>
                </a:solidFill>
              </a:rPr>
              <a:t>Present ourselves as students, different from managers. Show that we actually did the project ourselves: our background, our motivation, then into the topic.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>
                <a:solidFill>
                  <a:schemeClr val="dk1"/>
                </a:solidFill>
              </a:rPr>
              <a:t>Context in the introduction: lecture, what is the project, small part of the lecture. Refreshing presentation. We did that in 4 days... Comparing to papers: communicate that there is something AND try to figure out what advantages we have, what disadvantages exist.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Data Science and Mechanical Engineering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interdisciplinary</a:t>
            </a:r>
            <a:r>
              <a:rPr lang="de-DE"/>
              <a:t> course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 a 4 day hackathon practical exercise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from defining the method how it should work, writing the software, and to testing it.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-DE"/>
              <a:t>goal: accessible in real time ( put in 2 pictures from with sensors and with our solution)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show rise of AI applications over the last years, and how mature they are now.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Absolute values, not relative angles between limbs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as simple as possible, as complex as nescessary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2a13050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62a13050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63bbca60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63bbca60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3bbca60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63bbca60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hne Text">
  <p:cSld name="Ohne 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idx="10" type="dt"/>
          </p:nvPr>
        </p:nvSpPr>
        <p:spPr>
          <a:xfrm>
            <a:off x="179512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1367136" y="4767263"/>
            <a:ext cx="64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7956376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" name="Google Shape;21;p15"/>
          <p:cNvSpPr txBox="1"/>
          <p:nvPr>
            <p:ph type="title"/>
          </p:nvPr>
        </p:nvSpPr>
        <p:spPr>
          <a:xfrm>
            <a:off x="179512" y="11405"/>
            <a:ext cx="7128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einspaltig">
  <p:cSld name="Text einspaltig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179512" y="951310"/>
            <a:ext cx="8784900" cy="3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3852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6699"/>
              </a:buClr>
              <a:buSzPts val="1815"/>
              <a:buFont typeface="Noto Sans Symbols"/>
              <a:buChar char="▪"/>
              <a:defRPr b="0" i="0" sz="1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699"/>
              </a:buClr>
              <a:buSzPts val="18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6699"/>
              </a:buClr>
              <a:buSzPts val="162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4"/>
          <p:cNvSpPr txBox="1"/>
          <p:nvPr>
            <p:ph type="title"/>
          </p:nvPr>
        </p:nvSpPr>
        <p:spPr>
          <a:xfrm>
            <a:off x="179512" y="11404"/>
            <a:ext cx="7128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0" type="dt"/>
          </p:nvPr>
        </p:nvSpPr>
        <p:spPr>
          <a:xfrm>
            <a:off x="179512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1" type="ftr"/>
          </p:nvPr>
        </p:nvSpPr>
        <p:spPr>
          <a:xfrm>
            <a:off x="1367136" y="4767263"/>
            <a:ext cx="64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7956376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1"/>
          <p:cNvGrpSpPr/>
          <p:nvPr/>
        </p:nvGrpSpPr>
        <p:grpSpPr>
          <a:xfrm>
            <a:off x="0" y="1557311"/>
            <a:ext cx="8642278" cy="3586050"/>
            <a:chOff x="0" y="2076528"/>
            <a:chExt cx="8642278" cy="4781400"/>
          </a:xfrm>
        </p:grpSpPr>
        <p:sp>
          <p:nvSpPr>
            <p:cNvPr id="7" name="Google Shape;7;p11"/>
            <p:cNvSpPr/>
            <p:nvPr/>
          </p:nvSpPr>
          <p:spPr>
            <a:xfrm>
              <a:off x="0" y="2076528"/>
              <a:ext cx="8143800" cy="478140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11"/>
            <p:cNvSpPr/>
            <p:nvPr/>
          </p:nvSpPr>
          <p:spPr>
            <a:xfrm>
              <a:off x="7627982" y="2076528"/>
              <a:ext cx="1012800" cy="101280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11"/>
            <p:cNvSpPr/>
            <p:nvPr/>
          </p:nvSpPr>
          <p:spPr>
            <a:xfrm>
              <a:off x="4895878" y="2571820"/>
              <a:ext cx="3746400" cy="428610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Google Shape;10;p11"/>
          <p:cNvPicPr preferRelativeResize="0"/>
          <p:nvPr/>
        </p:nvPicPr>
        <p:blipFill rotWithShape="1">
          <a:blip r:embed="rId1">
            <a:alphaModFix/>
          </a:blip>
          <a:srcRect b="0" l="0" r="76570" t="0"/>
          <a:stretch/>
        </p:blipFill>
        <p:spPr>
          <a:xfrm>
            <a:off x="251520" y="195486"/>
            <a:ext cx="1364496" cy="97210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7EC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789552"/>
            <a:ext cx="9144000" cy="435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13"/>
          <p:cNvPicPr preferRelativeResize="0"/>
          <p:nvPr/>
        </p:nvPicPr>
        <p:blipFill rotWithShape="1">
          <a:blip r:embed="rId1">
            <a:alphaModFix/>
          </a:blip>
          <a:srcRect b="0" l="0" r="77677" t="0"/>
          <a:stretch/>
        </p:blipFill>
        <p:spPr>
          <a:xfrm>
            <a:off x="8292806" y="122348"/>
            <a:ext cx="671682" cy="50225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3"/>
          <p:cNvSpPr txBox="1"/>
          <p:nvPr>
            <p:ph type="title"/>
          </p:nvPr>
        </p:nvSpPr>
        <p:spPr>
          <a:xfrm>
            <a:off x="179512" y="11405"/>
            <a:ext cx="7128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179512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1367136" y="4767263"/>
            <a:ext cx="640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7956376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cmu-perceptual-computing-lab.github.io/openpose/web/html/doc/md_doc_02_output.html" TargetMode="External"/><Relationship Id="rId10" Type="http://schemas.openxmlformats.org/officeDocument/2006/relationships/hyperlink" Target="https://analyticsindiamag.com/guide-to-openpose-for-real-time-human-pose-estimation/" TargetMode="External"/><Relationship Id="rId13" Type="http://schemas.openxmlformats.org/officeDocument/2006/relationships/hyperlink" Target="https://docs.opencv.org/4.x/d5/d1f/calib3d_solvePnP.html" TargetMode="External"/><Relationship Id="rId12" Type="http://schemas.openxmlformats.org/officeDocument/2006/relationships/hyperlink" Target="https://cv-tricks.com/pose-estimation/using-deep-learning-in-opencv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link.springer.com/chapter/10.1007/978-981-15-4818-5_10" TargetMode="External"/><Relationship Id="rId4" Type="http://schemas.openxmlformats.org/officeDocument/2006/relationships/hyperlink" Target="https://www.nature.com/articles/s41598-022-05812-9" TargetMode="External"/><Relationship Id="rId9" Type="http://schemas.openxmlformats.org/officeDocument/2006/relationships/hyperlink" Target="https://colab.research.google.com/github/tugstugi/dl-colab-notebooks/blob/master/notebooks/OpenPose.ipynb#scrollTo=xIt-eyIDO6XG" TargetMode="External"/><Relationship Id="rId15" Type="http://schemas.openxmlformats.org/officeDocument/2006/relationships/hyperlink" Target="https://pyimagesearch.com/2020/08/31/image-alignment-and-registration-with-opencv/" TargetMode="External"/><Relationship Id="rId14" Type="http://schemas.openxmlformats.org/officeDocument/2006/relationships/hyperlink" Target="https://learnopencv.com/image-alignment-feature-based-using-opencv-c-python/" TargetMode="External"/><Relationship Id="rId17" Type="http://schemas.openxmlformats.org/officeDocument/2006/relationships/hyperlink" Target="https://cmu-perceptual-computing-lab.github.io/openpose/web/html/doc/md_doc_02_output.html" TargetMode="External"/><Relationship Id="rId16" Type="http://schemas.openxmlformats.org/officeDocument/2006/relationships/hyperlink" Target="https://learnopencv.com/image-alignment-feature-based-using-opencv-c-python/" TargetMode="External"/><Relationship Id="rId5" Type="http://schemas.openxmlformats.org/officeDocument/2006/relationships/hyperlink" Target="https://colab.research.google.com/?utm_source=scs-index" TargetMode="External"/><Relationship Id="rId6" Type="http://schemas.openxmlformats.org/officeDocument/2006/relationships/hyperlink" Target="https://colab.research.google.com/?utm_source=scs-index" TargetMode="External"/><Relationship Id="rId18" Type="http://schemas.openxmlformats.org/officeDocument/2006/relationships/hyperlink" Target="https://link.springer.com/chapter/10.1007/978-981-15-4818-5_10" TargetMode="External"/><Relationship Id="rId7" Type="http://schemas.openxmlformats.org/officeDocument/2006/relationships/hyperlink" Target="https://viso.ai/deep-learning/openpose/" TargetMode="External"/><Relationship Id="rId8" Type="http://schemas.openxmlformats.org/officeDocument/2006/relationships/hyperlink" Target="https://colab.research.google.com/github/tugstugi/dl-colab-notebooks/blob/master/notebooks/OpenPose.ipynb#scrollTo=xIt-eyIDO6X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>
            <p:ph type="ctrTitle"/>
          </p:nvPr>
        </p:nvSpPr>
        <p:spPr>
          <a:xfrm>
            <a:off x="1598350" y="141600"/>
            <a:ext cx="71811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0650"/>
              <a:buNone/>
            </a:pPr>
            <a:r>
              <a:rPr b="1" lang="de-DE" sz="3230">
                <a:solidFill>
                  <a:schemeClr val="dk1"/>
                </a:solidFill>
              </a:rPr>
              <a:t>Student Project:</a:t>
            </a:r>
            <a:endParaRPr b="1" sz="32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0650"/>
              <a:buNone/>
            </a:pPr>
            <a:r>
              <a:rPr b="1" lang="de-DE" sz="3230">
                <a:solidFill>
                  <a:schemeClr val="dk1"/>
                </a:solidFill>
              </a:rPr>
              <a:t>Assistance Systems in Manufacturing 2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40" name="Google Shape;40;p1"/>
          <p:cNvSpPr txBox="1"/>
          <p:nvPr>
            <p:ph idx="1" type="subTitle"/>
          </p:nvPr>
        </p:nvSpPr>
        <p:spPr>
          <a:xfrm>
            <a:off x="1143000" y="1998975"/>
            <a:ext cx="72666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de-DE" sz="1990">
                <a:solidFill>
                  <a:schemeClr val="lt1"/>
                </a:solidFill>
              </a:rPr>
              <a:t>Real time human pose estimation for ergonomics awareness. </a:t>
            </a:r>
            <a:endParaRPr sz="199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de-DE" sz="1990">
                <a:solidFill>
                  <a:schemeClr val="lt1"/>
                </a:solidFill>
              </a:rPr>
              <a:t>An open source approach!</a:t>
            </a:r>
            <a:endParaRPr b="1" sz="1990">
              <a:solidFill>
                <a:schemeClr val="lt1"/>
              </a:solidFill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1143011" y="3000687"/>
            <a:ext cx="23649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Alexander Kinzer</a:t>
            </a:r>
            <a:endParaRPr b="0" i="0" sz="1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Ing. </a:t>
            </a:r>
            <a:r>
              <a:rPr b="0" i="0" lang="de-DE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Tudor Nichitov</a:t>
            </a:r>
            <a:endParaRPr b="0" i="0" sz="1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a9adf836a_3_7"/>
          <p:cNvSpPr txBox="1"/>
          <p:nvPr>
            <p:ph idx="1" type="body"/>
          </p:nvPr>
        </p:nvSpPr>
        <p:spPr>
          <a:xfrm>
            <a:off x="0" y="914225"/>
            <a:ext cx="6168900" cy="37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9999" lvl="0" marL="269999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3375" lvl="0" marL="457200" rtl="0" algn="l">
              <a:spcBef>
                <a:spcPts val="330"/>
              </a:spcBef>
              <a:spcAft>
                <a:spcPts val="0"/>
              </a:spcAft>
              <a:buSzPts val="1650"/>
              <a:buChar char="▪"/>
            </a:pPr>
            <a:r>
              <a:rPr lang="de-DE"/>
              <a:t>Manual confidence threshold (accuracy vs quantity tradeoff)</a:t>
            </a:r>
            <a:endParaRPr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▪"/>
            </a:pPr>
            <a:r>
              <a:rPr lang="de-DE"/>
              <a:t>Good performance with body part occlusion</a:t>
            </a:r>
            <a:endParaRPr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▪"/>
            </a:pPr>
            <a:r>
              <a:rPr lang="de-DE"/>
              <a:t>Overall accuracy is good enough for pose evaluation </a:t>
            </a:r>
            <a:endParaRPr/>
          </a:p>
          <a:p>
            <a:pPr indent="45720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de-DE"/>
              <a:t>(Kim et al paper)</a:t>
            </a:r>
            <a:endParaRPr/>
          </a:p>
          <a:p>
            <a:pPr indent="0" lvl="0" marL="269999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6" name="Google Shape;126;g14a9adf836a_3_7"/>
          <p:cNvSpPr txBox="1"/>
          <p:nvPr>
            <p:ph type="title"/>
          </p:nvPr>
        </p:nvSpPr>
        <p:spPr>
          <a:xfrm>
            <a:off x="179512" y="11404"/>
            <a:ext cx="71289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Technical Part - Model Initialization</a:t>
            </a:r>
            <a:endParaRPr/>
          </a:p>
        </p:txBody>
      </p:sp>
      <p:pic>
        <p:nvPicPr>
          <p:cNvPr id="127" name="Google Shape;127;g14a9adf836a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500" y="914225"/>
            <a:ext cx="3070601" cy="352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4a9adf836a_3_7"/>
          <p:cNvSpPr txBox="1"/>
          <p:nvPr/>
        </p:nvSpPr>
        <p:spPr>
          <a:xfrm>
            <a:off x="6035625" y="4407925"/>
            <a:ext cx="3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>
                <a:solidFill>
                  <a:srgbClr val="888888"/>
                </a:solidFill>
              </a:rPr>
              <a:t>Realistic work conditions = non-ideal pictures! The software works.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165886a9f_0_0"/>
          <p:cNvSpPr txBox="1"/>
          <p:nvPr>
            <p:ph idx="1" type="body"/>
          </p:nvPr>
        </p:nvSpPr>
        <p:spPr>
          <a:xfrm>
            <a:off x="179512" y="951310"/>
            <a:ext cx="8784900" cy="37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de-DE"/>
              <a:t>The most important part of the project, used in a loop, while the camera is active </a:t>
            </a:r>
            <a:endParaRPr/>
          </a:p>
          <a:p>
            <a:pPr indent="0" lvl="0" marL="45720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de-DE"/>
              <a:t>(each 2 seconds) and consists of three parts: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3852" lvl="0" marL="457200" rtl="0" algn="l">
              <a:spcBef>
                <a:spcPts val="330"/>
              </a:spcBef>
              <a:spcAft>
                <a:spcPts val="0"/>
              </a:spcAft>
              <a:buSzPts val="1815"/>
              <a:buAutoNum type="arabicPeriod"/>
            </a:pPr>
            <a:r>
              <a:rPr lang="de-DE"/>
              <a:t>Producing the model output from the frame, which contains all correctly identified body parts and their coordinates </a:t>
            </a:r>
            <a:endParaRPr/>
          </a:p>
          <a:p>
            <a:pPr indent="0" lvl="0" marL="45720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3852" lvl="0" marL="457200" rtl="0" algn="l">
              <a:spcBef>
                <a:spcPts val="330"/>
              </a:spcBef>
              <a:spcAft>
                <a:spcPts val="0"/>
              </a:spcAft>
              <a:buSzPts val="1815"/>
              <a:buAutoNum type="arabicPeriod"/>
            </a:pPr>
            <a:r>
              <a:rPr lang="de-DE"/>
              <a:t>Interpreting the results to assess if the pose is ergonomic or not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de-DE"/>
              <a:t>elbow - shoulders and head - wrist: vertical coordinates are compared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de-DE"/>
              <a:t>back bending </a:t>
            </a:r>
            <a:r>
              <a:rPr lang="de-DE"/>
              <a:t>angle</a:t>
            </a:r>
            <a:r>
              <a:rPr lang="de-DE"/>
              <a:t>: computed using the neck and the hips 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3852" lvl="0" marL="457200" rtl="0" algn="l">
              <a:spcBef>
                <a:spcPts val="330"/>
              </a:spcBef>
              <a:spcAft>
                <a:spcPts val="0"/>
              </a:spcAft>
              <a:buSzPts val="1815"/>
              <a:buAutoNum type="arabicPeriod"/>
            </a:pPr>
            <a:r>
              <a:rPr lang="de-DE"/>
              <a:t>Displaying the identified body parts on the image and several audio and visual cues in case of an incorrect pose 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134" name="Google Shape;134;g14165886a9f_0_0"/>
          <p:cNvSpPr txBox="1"/>
          <p:nvPr>
            <p:ph type="title"/>
          </p:nvPr>
        </p:nvSpPr>
        <p:spPr>
          <a:xfrm>
            <a:off x="179512" y="11404"/>
            <a:ext cx="71289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Pose estimation and correction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165886a9f_0_5"/>
          <p:cNvSpPr txBox="1"/>
          <p:nvPr>
            <p:ph idx="1" type="body"/>
          </p:nvPr>
        </p:nvSpPr>
        <p:spPr>
          <a:xfrm>
            <a:off x="179512" y="951310"/>
            <a:ext cx="8784900" cy="37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4165886a9f_0_5"/>
          <p:cNvSpPr txBox="1"/>
          <p:nvPr>
            <p:ph type="title"/>
          </p:nvPr>
        </p:nvSpPr>
        <p:spPr>
          <a:xfrm>
            <a:off x="179512" y="11404"/>
            <a:ext cx="71289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Pose estimation and correction - Criteria</a:t>
            </a:r>
            <a:endParaRPr/>
          </a:p>
        </p:txBody>
      </p:sp>
      <p:pic>
        <p:nvPicPr>
          <p:cNvPr id="141" name="Google Shape;141;g14165886a9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0750"/>
            <a:ext cx="3107024" cy="210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4165886a9f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150" y="1925524"/>
            <a:ext cx="2436850" cy="29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4165886a9f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299" y="2351524"/>
            <a:ext cx="3126457" cy="23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4165886a9f_0_5"/>
          <p:cNvSpPr txBox="1"/>
          <p:nvPr/>
        </p:nvSpPr>
        <p:spPr>
          <a:xfrm>
            <a:off x="244200" y="1338600"/>
            <a:ext cx="867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Wrist + Head 					     Back bent (frontal pose)			    </a:t>
            </a:r>
            <a:r>
              <a:rPr lang="de-DE">
                <a:solidFill>
                  <a:schemeClr val="dk1"/>
                </a:solidFill>
              </a:rPr>
              <a:t> Back bent (side pose)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Elbow vs Shoulders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>
            <p:ph idx="1" type="body"/>
          </p:nvPr>
        </p:nvSpPr>
        <p:spPr>
          <a:xfrm>
            <a:off x="0" y="1079890"/>
            <a:ext cx="5878018" cy="37073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257175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Noto Sans Symbols"/>
              <a:buChar char="✔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2D image from webcam is useable for ergonomics.</a:t>
            </a:r>
            <a:endParaRPr/>
          </a:p>
          <a:p>
            <a:pPr indent="-187325" lvl="0" marL="257175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Noto Sans Symbols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87325" lvl="0" marL="257175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Noto Sans Symbols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7175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Noto Sans Symbols"/>
              <a:buChar char="✔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Novel machine learning algorithms and cloud computing open new possibilities for real time applications.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257175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Calibri"/>
              <a:buChar char="✔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Students are able to develop such solutions in 4 days.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87325" lvl="0" marL="257175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Calibri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3175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</a:pPr>
            <a:r>
              <a:t/>
            </a:r>
            <a:endParaRPr/>
          </a:p>
          <a:p>
            <a:pPr indent="-187325" lvl="0" marL="257175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Calibri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87325" lvl="0" marL="257175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Calibri"/>
              <a:buNone/>
            </a:pPr>
            <a:r>
              <a:t/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/>
          <p:nvPr>
            <p:ph type="title"/>
          </p:nvPr>
        </p:nvSpPr>
        <p:spPr>
          <a:xfrm>
            <a:off x="0" y="115909"/>
            <a:ext cx="8285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/>
          <p:nvPr>
            <p:ph idx="12" type="sldNum"/>
          </p:nvPr>
        </p:nvSpPr>
        <p:spPr>
          <a:xfrm>
            <a:off x="7956376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-DE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8025" y="1337625"/>
            <a:ext cx="3265975" cy="24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 txBox="1"/>
          <p:nvPr/>
        </p:nvSpPr>
        <p:spPr>
          <a:xfrm>
            <a:off x="5878018" y="3805868"/>
            <a:ext cx="3519207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de-DE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occasionally raising arms in cheering pose is not considered a health risk</a:t>
            </a:r>
            <a:endParaRPr b="0" i="1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idx="1" type="body"/>
          </p:nvPr>
        </p:nvSpPr>
        <p:spPr>
          <a:xfrm>
            <a:off x="179512" y="951310"/>
            <a:ext cx="8784900" cy="3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3348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"/>
          <p:cNvSpPr txBox="1"/>
          <p:nvPr>
            <p:ph type="title"/>
          </p:nvPr>
        </p:nvSpPr>
        <p:spPr>
          <a:xfrm>
            <a:off x="179512" y="11404"/>
            <a:ext cx="7128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-DE" sz="2000">
                <a:latin typeface="Calibri"/>
                <a:ea typeface="Calibri"/>
                <a:cs typeface="Calibri"/>
                <a:sym typeface="Calibri"/>
              </a:rPr>
              <a:t>Further explaination of „Back Bent“ Criteria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1" r="-330" t="0"/>
          <a:stretch/>
        </p:blipFill>
        <p:spPr>
          <a:xfrm>
            <a:off x="0" y="834613"/>
            <a:ext cx="9144000" cy="418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>
            <p:ph idx="1" type="body"/>
          </p:nvPr>
        </p:nvSpPr>
        <p:spPr>
          <a:xfrm>
            <a:off x="88525" y="776135"/>
            <a:ext cx="2642462" cy="3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b="1" lang="de-DE" sz="1400" u="sng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37"/>
                  </a:ext>
                </a:extLst>
              </a:rPr>
              <a:t>Simple process:</a:t>
            </a:r>
            <a:endParaRPr>
              <a:extLst>
                <a:ext uri="http://customooxmlschemas.google.com/">
                  <go:slidesCustomData xmlns:go="http://customooxmlschemas.google.com/" textRoundtripDataId="38"/>
                </a:ext>
              </a:extLst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Arial"/>
              <a:buAutoNum type="arabicPeriod"/>
            </a:pPr>
            <a:r>
              <a:rPr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39"/>
                  </a:ext>
                </a:extLst>
              </a:rPr>
              <a:t>Position laptop</a:t>
            </a:r>
            <a:endParaRPr sz="1400"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40"/>
                </a:ext>
              </a:extLst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Arial"/>
              <a:buAutoNum type="arabicPeriod"/>
            </a:pPr>
            <a:r>
              <a:rPr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41"/>
                  </a:ext>
                </a:extLst>
              </a:rPr>
              <a:t>Enable camera and sound</a:t>
            </a:r>
            <a:endParaRPr sz="1400"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42"/>
                </a:ext>
              </a:extLst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Arial"/>
              <a:buAutoNum type="arabicPeriod"/>
            </a:pPr>
            <a:r>
              <a:rPr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43"/>
                  </a:ext>
                </a:extLst>
              </a:rPr>
              <a:t>Start web-app</a:t>
            </a:r>
            <a:endParaRPr>
              <a:extLst>
                <a:ext uri="http://customooxmlschemas.google.com/">
                  <go:slidesCustomData xmlns:go="http://customooxmlschemas.google.com/" textRoundtripDataId="44"/>
                </a:ext>
              </a:extLst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Arial"/>
              <a:buAutoNum type="arabicPeriod"/>
            </a:pPr>
            <a:r>
              <a:rPr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45"/>
                  </a:ext>
                </a:extLst>
              </a:rPr>
              <a:t>Get feedback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113347" lvl="0" marL="22860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Arial"/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b="1" lang="de-DE" sz="1400" u="sng">
                <a:latin typeface="Calibri"/>
                <a:ea typeface="Calibri"/>
                <a:cs typeface="Calibri"/>
                <a:sym typeface="Calibri"/>
              </a:rPr>
              <a:t>Result: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Live video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Sound warning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Saved frames with information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Arial"/>
              <a:buChar char="•"/>
            </a:pPr>
            <a:r>
              <a:rPr i="1" lang="de-DE" sz="1400">
                <a:latin typeface="Calibri"/>
                <a:ea typeface="Calibri"/>
                <a:cs typeface="Calibri"/>
                <a:sym typeface="Calibri"/>
              </a:rPr>
              <a:t>(cut in screen capture)</a:t>
            </a:r>
            <a:endParaRPr/>
          </a:p>
        </p:txBody>
      </p:sp>
      <p:sp>
        <p:nvSpPr>
          <p:cNvPr id="166" name="Google Shape;166;p4"/>
          <p:cNvSpPr txBox="1"/>
          <p:nvPr>
            <p:ph type="title"/>
          </p:nvPr>
        </p:nvSpPr>
        <p:spPr>
          <a:xfrm>
            <a:off x="0" y="115909"/>
            <a:ext cx="8285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DEMO - Video explanation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 txBox="1"/>
          <p:nvPr>
            <p:ph idx="12" type="sldNum"/>
          </p:nvPr>
        </p:nvSpPr>
        <p:spPr>
          <a:xfrm>
            <a:off x="7956376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-DE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5029168" y="2617883"/>
            <a:ext cx="27676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 for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>
            <p:ph idx="1" type="body"/>
          </p:nvPr>
        </p:nvSpPr>
        <p:spPr>
          <a:xfrm>
            <a:off x="-1" y="779402"/>
            <a:ext cx="8424279" cy="3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87325" lvl="0" marL="257175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Calibri"/>
              <a:buNone/>
            </a:pPr>
            <a:r>
              <a:t/>
            </a:r>
            <a:endParaRPr b="1" sz="1050">
              <a:latin typeface="Calibri"/>
              <a:ea typeface="Calibri"/>
              <a:cs typeface="Calibri"/>
              <a:sym typeface="Calibri"/>
            </a:endParaRPr>
          </a:p>
          <a:p>
            <a:pPr indent="-187325" lvl="0" marL="257175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Calibri"/>
              <a:buNone/>
            </a:pPr>
            <a:r>
              <a:t/>
            </a:r>
            <a:endParaRPr b="1"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 txBox="1"/>
          <p:nvPr>
            <p:ph type="title"/>
          </p:nvPr>
        </p:nvSpPr>
        <p:spPr>
          <a:xfrm>
            <a:off x="0" y="115909"/>
            <a:ext cx="8285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Backup: </a:t>
            </a: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 txBox="1"/>
          <p:nvPr>
            <p:ph idx="12" type="sldNum"/>
          </p:nvPr>
        </p:nvSpPr>
        <p:spPr>
          <a:xfrm>
            <a:off x="7956376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-DE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495546" y="985192"/>
            <a:ext cx="7374193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Simulation of Ergonomics and Robotics (DSER) VU 330.291, S2021 – S.Schlund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https://link.springer.com/chapter/10.1007/978-981-15-4818-5_10</a:t>
            </a:r>
            <a:endParaRPr b="0" i="0" sz="12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https://www.nature.com/articles/s41598-022-05812-9</a:t>
            </a:r>
            <a:endParaRPr b="0" i="0" sz="12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https://colab.research.google.com/?utm_source=scs-index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https://viso.ai/deep-learning/openpose/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https://colab.research.google.com/github/tugstugi/dl-colab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notebooks/blob/master/notebooks/OpenPose.ipynb#scrollTo=xIt-eyIDO6XG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https://analyticsindiamag.com/guide-to-openpose-for-real-time-human-pose-estimation/</a:t>
            </a:r>
            <a:endParaRPr b="0" i="0" sz="12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https://cmu-perceptual-computing-lab.github.io/openpose/web/html/doc/md_doc_02_output.html</a:t>
            </a:r>
            <a:endParaRPr b="0" i="0" sz="12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https://cv-tricks.com/pose-estimation/using-deep-learning-in-opencv/</a:t>
            </a:r>
            <a:endParaRPr b="0" i="0" sz="12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https://docs.opencv.org/4.x/d5/d1f/calib3d_solvePnP.html</a:t>
            </a:r>
            <a:endParaRPr b="0" i="0" sz="12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https://learnopencv.com/image-alignment-feature-based-using-opencv-c-python/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https://pyimagesearch.com/2020/08/31/image-alignment-and-registration-with-opencv/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https://learnopencv.com/image-alignment-feature-based-using-opencv-c-python/</a:t>
            </a:r>
            <a:endParaRPr b="0" i="0" sz="12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de-DE" sz="12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https://cmu-perceptual-computing-lab.github.io/openpose/web/html/doc/md_doc_02_output.html</a:t>
            </a:r>
            <a:endParaRPr b="0" i="0" sz="12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1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>
            <p:ph idx="1" type="body"/>
          </p:nvPr>
        </p:nvSpPr>
        <p:spPr>
          <a:xfrm>
            <a:off x="0" y="779502"/>
            <a:ext cx="6138300" cy="3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b="1"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 txBox="1"/>
          <p:nvPr>
            <p:ph type="title"/>
          </p:nvPr>
        </p:nvSpPr>
        <p:spPr>
          <a:xfrm>
            <a:off x="0" y="115909"/>
            <a:ext cx="8285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Use Case - Limitations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 txBox="1"/>
          <p:nvPr>
            <p:ph idx="12" type="sldNum"/>
          </p:nvPr>
        </p:nvSpPr>
        <p:spPr>
          <a:xfrm>
            <a:off x="7956376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-DE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2215208" y="2421180"/>
            <a:ext cx="46191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5" name="Google Shape;185;p7"/>
          <p:cNvSpPr txBox="1"/>
          <p:nvPr/>
        </p:nvSpPr>
        <p:spPr>
          <a:xfrm>
            <a:off x="0" y="779502"/>
            <a:ext cx="4683626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criteria for evaluation are based of the points in the frame of the image.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Evaluation quality relies on: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Setup: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camera parallel to the ground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full upper body in frame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Pose alorythm accuaracy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Chose frame during movement </a:t>
            </a:r>
            <a:endParaRPr/>
          </a:p>
          <a:p>
            <a:pPr indent="-285750" lvl="3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second intervall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 second criteria with EAWS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/>
          <p:nvPr/>
        </p:nvSpPr>
        <p:spPr>
          <a:xfrm>
            <a:off x="5029168" y="2617883"/>
            <a:ext cx="27676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 for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d6e9b13a3_0_6"/>
          <p:cNvSpPr txBox="1"/>
          <p:nvPr>
            <p:ph type="title"/>
          </p:nvPr>
        </p:nvSpPr>
        <p:spPr>
          <a:xfrm>
            <a:off x="179512" y="11404"/>
            <a:ext cx="71289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Introduction</a:t>
            </a:r>
            <a:endParaRPr/>
          </a:p>
        </p:txBody>
      </p:sp>
      <p:pic>
        <p:nvPicPr>
          <p:cNvPr id="47" name="Google Shape;47;g15d6e9b13a3_0_6"/>
          <p:cNvPicPr preferRelativeResize="0"/>
          <p:nvPr/>
        </p:nvPicPr>
        <p:blipFill rotWithShape="1">
          <a:blip r:embed="rId3">
            <a:alphaModFix/>
          </a:blip>
          <a:srcRect b="0" l="0" r="1370" t="0"/>
          <a:stretch/>
        </p:blipFill>
        <p:spPr>
          <a:xfrm>
            <a:off x="3152492" y="1618303"/>
            <a:ext cx="2788884" cy="158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5d6e9b13a3_0_6"/>
          <p:cNvPicPr preferRelativeResize="0"/>
          <p:nvPr/>
        </p:nvPicPr>
        <p:blipFill rotWithShape="1">
          <a:blip r:embed="rId4">
            <a:alphaModFix/>
          </a:blip>
          <a:srcRect b="0" l="24311" r="23134" t="0"/>
          <a:stretch/>
        </p:blipFill>
        <p:spPr>
          <a:xfrm>
            <a:off x="106712" y="1500400"/>
            <a:ext cx="1157448" cy="169505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5d6e9b13a3_0_6"/>
          <p:cNvSpPr/>
          <p:nvPr/>
        </p:nvSpPr>
        <p:spPr>
          <a:xfrm>
            <a:off x="2370838" y="1855275"/>
            <a:ext cx="875400" cy="8544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15d6e9b13a3_0_6"/>
          <p:cNvSpPr txBox="1"/>
          <p:nvPr/>
        </p:nvSpPr>
        <p:spPr>
          <a:xfrm rot="-1554897">
            <a:off x="3082092" y="2071011"/>
            <a:ext cx="2979842" cy="677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200">
                <a:solidFill>
                  <a:srgbClr val="7F7F7F"/>
                </a:solidFill>
              </a:rPr>
              <a:t>ASSIGNMENT</a:t>
            </a:r>
            <a:endParaRPr b="1" sz="3200">
              <a:solidFill>
                <a:srgbClr val="7F7F7F"/>
              </a:solidFill>
            </a:endParaRPr>
          </a:p>
        </p:txBody>
      </p:sp>
      <p:sp>
        <p:nvSpPr>
          <p:cNvPr id="51" name="Google Shape;51;g15d6e9b13a3_0_6"/>
          <p:cNvSpPr/>
          <p:nvPr/>
        </p:nvSpPr>
        <p:spPr>
          <a:xfrm>
            <a:off x="5972663" y="2011288"/>
            <a:ext cx="875400" cy="8544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15d6e9b13a3_0_6"/>
          <p:cNvSpPr txBox="1"/>
          <p:nvPr/>
        </p:nvSpPr>
        <p:spPr>
          <a:xfrm>
            <a:off x="86375" y="3443275"/>
            <a:ext cx="88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Data Scientist &amp; Mechanical Engineer 	+ 	University </a:t>
            </a:r>
            <a:r>
              <a:rPr lang="de-DE"/>
              <a:t>Assignment</a:t>
            </a:r>
            <a:r>
              <a:rPr lang="de-DE"/>
              <a:t> with AI	+ 	4-day-hackaton </a:t>
            </a:r>
            <a:endParaRPr/>
          </a:p>
        </p:txBody>
      </p:sp>
      <p:pic>
        <p:nvPicPr>
          <p:cNvPr id="53" name="Google Shape;53;g15d6e9b13a3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8713" y="1500400"/>
            <a:ext cx="1695050" cy="16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15d6e9b13a3_0_6"/>
          <p:cNvPicPr preferRelativeResize="0"/>
          <p:nvPr/>
        </p:nvPicPr>
        <p:blipFill rotWithShape="1">
          <a:blip r:embed="rId4">
            <a:alphaModFix/>
          </a:blip>
          <a:srcRect b="0" l="24311" r="23134" t="0"/>
          <a:stretch/>
        </p:blipFill>
        <p:spPr>
          <a:xfrm>
            <a:off x="1264162" y="1500388"/>
            <a:ext cx="1157448" cy="169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idx="1" type="body"/>
          </p:nvPr>
        </p:nvSpPr>
        <p:spPr>
          <a:xfrm>
            <a:off x="0" y="779400"/>
            <a:ext cx="9144000" cy="4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b="1" i="1"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„Worker’s movements can often be repetitive and strenuous.“</a:t>
            </a:r>
            <a:endParaRPr b="1" i="1"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b="1" i="1" sz="1400"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1"/>
                </a:ext>
              </a:extLst>
            </a:endParaRPr>
          </a:p>
          <a:p>
            <a:pPr indent="0" lvl="0" marL="0" rtl="0" algn="ctr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b="1" i="1"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“Musculoskeletal disorder (MSD) cases represent about 60% of work-related disease cases registered in Europe.”</a:t>
            </a:r>
            <a:endParaRPr b="1" i="1" sz="1400"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3"/>
                </a:ext>
              </a:extLst>
            </a:endParaRPr>
          </a:p>
          <a:p>
            <a:pPr indent="0" lvl="0" marL="0" rtl="0" algn="ctr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b="1" i="1"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4"/>
                </a:ext>
              </a:extLst>
            </a:endParaRPr>
          </a:p>
          <a:p>
            <a:pPr indent="0" lvl="0" marL="0" rtl="0" algn="ctr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Among other measures, </a:t>
            </a:r>
            <a:r>
              <a:rPr b="1" lang="de-DE" sz="1400" u="sng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awareness of the worker</a:t>
            </a:r>
            <a:r>
              <a:rPr lang="de-DE" sz="1400" u="sng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 </a:t>
            </a:r>
            <a:r>
              <a:rPr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about unhealthy postures can be improved.</a:t>
            </a:r>
            <a:endParaRPr sz="1400"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9"/>
                </a:ext>
              </a:extLst>
            </a:endParaRPr>
          </a:p>
          <a:p>
            <a:pPr indent="-56197" lvl="0" marL="171450" rtl="0" algn="ctr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Noto Sans Symbols"/>
              <a:buNone/>
            </a:pPr>
            <a:r>
              <a:t/>
            </a:r>
            <a:endParaRPr b="1" sz="1400"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10"/>
                </a:ext>
              </a:extLst>
            </a:endParaRPr>
          </a:p>
          <a:p>
            <a:pPr indent="0" lvl="0" marL="0" rtl="0" algn="ctr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b="1"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Person-oriented ergonomics assessment procedures </a:t>
            </a:r>
            <a:r>
              <a:rPr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give us the right information.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The collection of information can be done by: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lang="de-DE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de-DE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de-DE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expert</a:t>
            </a:r>
            <a:r>
              <a:rPr lang="de-DE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monitoring work with a </a:t>
            </a:r>
            <a:r>
              <a:rPr b="1" lang="de-DE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spreadsheet</a:t>
            </a:r>
            <a:r>
              <a:rPr lang="de-DE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followed by </a:t>
            </a:r>
            <a:r>
              <a:rPr b="1" lang="de-DE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teaching the workers</a:t>
            </a:r>
            <a:r>
              <a:rPr lang="de-DE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about their </a:t>
            </a:r>
            <a:r>
              <a:rPr b="1" lang="de-DE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r>
              <a:rPr lang="de-DE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b="1" lang="de-DE" sz="1400">
                <a:latin typeface="Calibri"/>
                <a:ea typeface="Calibri"/>
                <a:cs typeface="Calibri"/>
                <a:sym typeface="Calibri"/>
              </a:rPr>
              <a:t>OR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ctr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Noto Sans Symbols"/>
              <a:buChar char="✔"/>
            </a:pPr>
            <a:r>
              <a:rPr b="1"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3"/>
                  </a:ext>
                </a:extLst>
              </a:rPr>
              <a:t>using a web application on a laptop with the help of AI</a:t>
            </a:r>
            <a:r>
              <a:rPr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.</a:t>
            </a:r>
            <a:r>
              <a:rPr lang="de-DE" sz="1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5"/>
                  </a:ext>
                </a:extLst>
              </a:rPr>
              <a:t> 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 txBox="1"/>
          <p:nvPr>
            <p:ph type="title"/>
          </p:nvPr>
        </p:nvSpPr>
        <p:spPr>
          <a:xfrm>
            <a:off x="0" y="115909"/>
            <a:ext cx="8285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Real World Application: Ergonomics Pose Awareness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 txBox="1"/>
          <p:nvPr>
            <p:ph idx="12" type="sldNum"/>
          </p:nvPr>
        </p:nvSpPr>
        <p:spPr>
          <a:xfrm>
            <a:off x="7956376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-DE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8698400" y="1429625"/>
            <a:ext cx="324918" cy="557010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6917800" y="779487"/>
            <a:ext cx="324918" cy="557010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idx="1" type="body"/>
          </p:nvPr>
        </p:nvSpPr>
        <p:spPr>
          <a:xfrm>
            <a:off x="345300" y="779400"/>
            <a:ext cx="4044600" cy="4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b="1" lang="de-DE" sz="1200" u="sng">
                <a:latin typeface="Calibri"/>
                <a:ea typeface="Calibri"/>
                <a:cs typeface="Calibri"/>
                <a:sym typeface="Calibri"/>
              </a:rPr>
              <a:t>Applied </a:t>
            </a:r>
            <a:r>
              <a:rPr b="1" lang="de-DE" sz="1200" u="sng">
                <a:latin typeface="Calibri"/>
                <a:ea typeface="Calibri"/>
                <a:cs typeface="Calibri"/>
                <a:sym typeface="Calibri"/>
              </a:rPr>
              <a:t>Method:</a:t>
            </a:r>
            <a:r>
              <a:rPr b="1" lang="de-DE" sz="1200"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b="1" lang="de-DE" sz="1200">
                <a:latin typeface="Calibri"/>
                <a:ea typeface="Calibri"/>
                <a:cs typeface="Calibri"/>
                <a:sym typeface="Calibri"/>
              </a:rPr>
              <a:t>Ergonomics Assessment Worksheet - EAWS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de-DE" sz="1200">
                <a:latin typeface="Calibri"/>
                <a:ea typeface="Calibri"/>
                <a:cs typeface="Calibri"/>
                <a:sym typeface="Calibri"/>
              </a:rPr>
              <a:t>At		</a:t>
            </a:r>
            <a:r>
              <a:rPr b="1" lang="de-DE" sz="1200">
                <a:latin typeface="Calibri"/>
                <a:ea typeface="Calibri"/>
                <a:cs typeface="Calibri"/>
                <a:sym typeface="Calibri"/>
              </a:rPr>
              <a:t>industrial applications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de-DE" sz="1200">
                <a:latin typeface="Calibri"/>
                <a:ea typeface="Calibri"/>
                <a:cs typeface="Calibri"/>
                <a:sym typeface="Calibri"/>
              </a:rPr>
              <a:t>looking for 	</a:t>
            </a:r>
            <a:r>
              <a:rPr b="1" lang="de-DE" sz="1200">
                <a:latin typeface="Calibri"/>
                <a:ea typeface="Calibri"/>
                <a:cs typeface="Calibri"/>
                <a:sym typeface="Calibri"/>
              </a:rPr>
              <a:t>unhealthy postures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de-DE" sz="1200">
                <a:latin typeface="Calibri"/>
                <a:ea typeface="Calibri"/>
                <a:cs typeface="Calibri"/>
                <a:sym typeface="Calibri"/>
              </a:rPr>
              <a:t>in 		</a:t>
            </a:r>
            <a:r>
              <a:rPr b="1" lang="de-DE" sz="1200">
                <a:latin typeface="Calibri"/>
                <a:ea typeface="Calibri"/>
                <a:cs typeface="Calibri"/>
                <a:sym typeface="Calibri"/>
              </a:rPr>
              <a:t>frequent activities.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None/>
            </a:pPr>
            <a:r>
              <a:rPr lang="de-DE" sz="1200">
                <a:latin typeface="Calibri"/>
                <a:ea typeface="Calibri"/>
                <a:cs typeface="Calibri"/>
                <a:sym typeface="Calibri"/>
              </a:rPr>
              <a:t>Information needed: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b="1" lang="de-DE" sz="1200">
                <a:latin typeface="Calibri"/>
                <a:ea typeface="Calibri"/>
                <a:cs typeface="Calibri"/>
                <a:sym typeface="Calibri"/>
              </a:rPr>
              <a:t>Upper body pose of torso and arms (&gt; 4 seconds)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 txBox="1"/>
          <p:nvPr>
            <p:ph type="title"/>
          </p:nvPr>
        </p:nvSpPr>
        <p:spPr>
          <a:xfrm>
            <a:off x="0" y="115809"/>
            <a:ext cx="8285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Assessment Method and Enabling Technologies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 txBox="1"/>
          <p:nvPr>
            <p:ph idx="12" type="sldNum"/>
          </p:nvPr>
        </p:nvSpPr>
        <p:spPr>
          <a:xfrm>
            <a:off x="7956376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-DE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4676900" y="1119850"/>
            <a:ext cx="40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4389900" y="779400"/>
            <a:ext cx="46461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de-DE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</a:t>
            </a:r>
            <a:r>
              <a:rPr b="1" i="0" lang="de-DE" sz="1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Technologies: </a:t>
            </a:r>
            <a:endParaRPr b="1" i="0" sz="1200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17"/>
                </a:ext>
              </a:extLs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8"/>
                  </a:ext>
                </a:extLst>
              </a:rPr>
              <a:t>Laptop with webcam in 2D 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19"/>
                </a:ext>
              </a:extLst>
            </a:endParaRPr>
          </a:p>
          <a:p>
            <a:pPr indent="-171450" lvl="0" marL="333375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✔"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20"/>
                  </a:ext>
                </a:extLst>
              </a:rPr>
              <a:t>available in companies and most homes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21"/>
                </a:ext>
              </a:extLs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22"/>
                </a:ext>
              </a:extLs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23"/>
                  </a:ext>
                </a:extLst>
              </a:rPr>
              <a:t>Google Colab 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24"/>
                </a:ext>
              </a:extLst>
            </a:endParaRPr>
          </a:p>
          <a:p>
            <a:pPr indent="-171450" lvl="0" marL="333375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✔"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25"/>
                  </a:ext>
                </a:extLst>
              </a:rPr>
              <a:t>cloud service running python and using external GPU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26"/>
                </a:ext>
              </a:extLs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27"/>
                </a:ext>
              </a:extLs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28"/>
                  </a:ext>
                </a:extLst>
              </a:rPr>
              <a:t>Openpose 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29"/>
                </a:ext>
              </a:extLst>
            </a:endParaRPr>
          </a:p>
          <a:p>
            <a:pPr indent="-171450" lvl="0" marL="333375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✔"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30"/>
                  </a:ext>
                </a:extLst>
              </a:rPr>
              <a:t>person keypoint detection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31"/>
                </a:ext>
              </a:extLst>
            </a:endParaRPr>
          </a:p>
          <a:p>
            <a:pPr indent="-171450" lvl="0" marL="333375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✔"/>
            </a:pPr>
            <a:r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32"/>
                  </a:ext>
                </a:extLst>
              </a:rPr>
              <a:t>with machine learning algorithm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33"/>
                </a:ext>
              </a:extLs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34"/>
                </a:ext>
              </a:extLs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go="http://customooxmlschemas.google.com/" textRoundtripDataId="35"/>
                </a:ext>
              </a:extLs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36"/>
                  </a:ext>
                </a:extLst>
              </a:rPr>
              <a:t>Conclusion: The technology is free of cost and available for everyone!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76970" t="6323"/>
          <a:stretch/>
        </p:blipFill>
        <p:spPr>
          <a:xfrm>
            <a:off x="3452795" y="1116276"/>
            <a:ext cx="790606" cy="30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575" y="2204295"/>
            <a:ext cx="663600" cy="6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4850" y="1329486"/>
            <a:ext cx="607901" cy="60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250" y="3171675"/>
            <a:ext cx="1985075" cy="9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7">
            <a:alphaModFix/>
          </a:blip>
          <a:srcRect b="20490" l="0" r="0" t="20526"/>
          <a:stretch/>
        </p:blipFill>
        <p:spPr>
          <a:xfrm>
            <a:off x="7866400" y="1288513"/>
            <a:ext cx="1169602" cy="68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8">
            <a:alphaModFix/>
          </a:blip>
          <a:srcRect b="7056" l="7277" r="5976" t="6988"/>
          <a:stretch/>
        </p:blipFill>
        <p:spPr>
          <a:xfrm>
            <a:off x="5621500" y="2912350"/>
            <a:ext cx="428726" cy="42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idx="1" type="body"/>
          </p:nvPr>
        </p:nvSpPr>
        <p:spPr>
          <a:xfrm>
            <a:off x="-1" y="779402"/>
            <a:ext cx="4572000" cy="3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68750"/>
              <a:buNone/>
            </a:pPr>
            <a:r>
              <a:rPr b="1" lang="de-DE" sz="1600" u="sng">
                <a:latin typeface="Calibri"/>
                <a:ea typeface="Calibri"/>
                <a:cs typeface="Calibri"/>
                <a:sym typeface="Calibri"/>
              </a:rPr>
              <a:t>Goal: </a:t>
            </a:r>
            <a:endParaRPr b="1" sz="16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68750"/>
              <a:buNone/>
            </a:pPr>
            <a:r>
              <a:t/>
            </a:r>
            <a:endParaRPr b="1" sz="16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68750"/>
              <a:buNone/>
            </a:pPr>
            <a:r>
              <a:rPr lang="de-DE" sz="1600" u="sng">
                <a:latin typeface="Calibri"/>
                <a:ea typeface="Calibri"/>
                <a:cs typeface="Calibri"/>
                <a:sym typeface="Calibri"/>
              </a:rPr>
              <a:t>Simple</a:t>
            </a: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600" u="sng">
                <a:latin typeface="Calibri"/>
                <a:ea typeface="Calibri"/>
                <a:cs typeface="Calibri"/>
                <a:sym typeface="Calibri"/>
              </a:rPr>
              <a:t>free</a:t>
            </a: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de-DE" sz="1600" u="sng">
                <a:latin typeface="Calibri"/>
                <a:ea typeface="Calibri"/>
                <a:cs typeface="Calibri"/>
                <a:sym typeface="Calibri"/>
              </a:rPr>
              <a:t>accessible</a:t>
            </a: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 pose estimation.</a:t>
            </a:r>
            <a:endParaRPr/>
          </a:p>
          <a:p>
            <a:pPr indent="-101600" lvl="0" marL="17145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68750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68750"/>
              <a:buNone/>
            </a:pPr>
            <a:r>
              <a:rPr b="1" lang="de-DE" sz="1600">
                <a:latin typeface="Calibri"/>
                <a:ea typeface="Calibri"/>
                <a:cs typeface="Calibri"/>
                <a:sym typeface="Calibri"/>
              </a:rPr>
              <a:t>Low deterrence: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 App instead of hiring a professional</a:t>
            </a:r>
            <a:endParaRPr/>
          </a:p>
          <a:p>
            <a:pPr indent="-101600" lvl="1" marL="62865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68750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68750"/>
              <a:buNone/>
            </a:pPr>
            <a:r>
              <a:rPr b="1" lang="de-DE" sz="1600">
                <a:latin typeface="Calibri"/>
                <a:ea typeface="Calibri"/>
                <a:cs typeface="Calibri"/>
                <a:sym typeface="Calibri"/>
              </a:rPr>
              <a:t>Raise awareness: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Sound feedback and saved information</a:t>
            </a:r>
            <a:endParaRPr/>
          </a:p>
          <a:p>
            <a:pPr indent="-101600" lvl="0" marL="17145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68750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17145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68750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"/>
          <p:cNvSpPr txBox="1"/>
          <p:nvPr>
            <p:ph type="title"/>
          </p:nvPr>
        </p:nvSpPr>
        <p:spPr>
          <a:xfrm>
            <a:off x="0" y="115909"/>
            <a:ext cx="8285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Goal and Implementation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6"/>
          <p:cNvSpPr txBox="1"/>
          <p:nvPr>
            <p:ph idx="12" type="sldNum"/>
          </p:nvPr>
        </p:nvSpPr>
        <p:spPr>
          <a:xfrm>
            <a:off x="7956376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-DE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86" name="Google Shape;86;p6"/>
          <p:cNvSpPr txBox="1"/>
          <p:nvPr/>
        </p:nvSpPr>
        <p:spPr>
          <a:xfrm>
            <a:off x="4475913" y="779402"/>
            <a:ext cx="4572000" cy="3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b="1" lang="de-DE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</a:t>
            </a:r>
            <a:r>
              <a:rPr b="1" i="0" lang="de-DE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for people: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software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</a:pP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Usable </a:t>
            </a: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anytime without additional hardware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17145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▪"/>
            </a:pP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 of used device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01600" lvl="0" marL="17145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62a130504c_0_0"/>
          <p:cNvSpPr txBox="1"/>
          <p:nvPr>
            <p:ph idx="1" type="body"/>
          </p:nvPr>
        </p:nvSpPr>
        <p:spPr>
          <a:xfrm>
            <a:off x="179512" y="951310"/>
            <a:ext cx="8784900" cy="37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62a130504c_0_0"/>
          <p:cNvSpPr txBox="1"/>
          <p:nvPr>
            <p:ph type="title"/>
          </p:nvPr>
        </p:nvSpPr>
        <p:spPr>
          <a:xfrm>
            <a:off x="179512" y="11404"/>
            <a:ext cx="71289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Slide for Video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idx="1" type="body"/>
          </p:nvPr>
        </p:nvSpPr>
        <p:spPr>
          <a:xfrm>
            <a:off x="792175" y="779500"/>
            <a:ext cx="5767800" cy="3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05252" lvl="0" marL="269999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Arial"/>
              <a:buAutoNum type="arabicPeriod"/>
            </a:pP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Every 2 </a:t>
            </a: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seconds,</a:t>
            </a: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 a frame from the video is processed </a:t>
            </a:r>
            <a:endParaRPr/>
          </a:p>
          <a:p>
            <a:pPr indent="-205252" lvl="0" marL="269999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Arial"/>
              <a:buAutoNum type="arabicPeriod"/>
            </a:pP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The pose is detected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05252" lvl="0" marL="269999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Arial"/>
              <a:buAutoNum type="arabicPeriod"/>
            </a:pP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Criteria are applied: </a:t>
            </a:r>
            <a:endParaRPr/>
          </a:p>
          <a:p>
            <a:pPr indent="-342898" lvl="2" marL="137160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de-DE" sz="1450">
                <a:latin typeface="Calibri"/>
                <a:ea typeface="Calibri"/>
                <a:cs typeface="Calibri"/>
                <a:sym typeface="Calibri"/>
              </a:rPr>
              <a:t>Is the torso leaning &gt;20° to the side or front?</a:t>
            </a:r>
            <a:endParaRPr/>
          </a:p>
          <a:p>
            <a:pPr indent="-342898" lvl="2" marL="137160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Is the elbow above the shoulder?</a:t>
            </a:r>
            <a:endParaRPr/>
          </a:p>
          <a:p>
            <a:pPr indent="-342898" lvl="2" marL="137160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Is the hand above the head?</a:t>
            </a:r>
            <a:endParaRPr/>
          </a:p>
          <a:p>
            <a:pPr indent="-89999" lvl="1" marL="269999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05252" lvl="0" marL="269999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Arial"/>
              <a:buAutoNum type="arabicPeriod"/>
            </a:pP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For every detected criteria, a sound is played </a:t>
            </a:r>
            <a:endParaRPr/>
          </a:p>
          <a:p>
            <a:pPr indent="-205252" lvl="0" marL="269999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815"/>
              <a:buFont typeface="Arial"/>
              <a:buAutoNum type="arabicPeriod"/>
            </a:pPr>
            <a:r>
              <a:rPr lang="de-DE" sz="1600">
                <a:latin typeface="Calibri"/>
                <a:ea typeface="Calibri"/>
                <a:cs typeface="Calibri"/>
                <a:sym typeface="Calibri"/>
              </a:rPr>
              <a:t>Those criteria are marked in red in the frame</a:t>
            </a:r>
            <a:endParaRPr/>
          </a:p>
        </p:txBody>
      </p:sp>
      <p:sp>
        <p:nvSpPr>
          <p:cNvPr id="98" name="Google Shape;98;p5"/>
          <p:cNvSpPr txBox="1"/>
          <p:nvPr>
            <p:ph type="title"/>
          </p:nvPr>
        </p:nvSpPr>
        <p:spPr>
          <a:xfrm>
            <a:off x="0" y="115909"/>
            <a:ext cx="8285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How it works</a:t>
            </a: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 - Frame evaluation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 txBox="1"/>
          <p:nvPr>
            <p:ph idx="12" type="sldNum"/>
          </p:nvPr>
        </p:nvSpPr>
        <p:spPr>
          <a:xfrm>
            <a:off x="7956376" y="4767263"/>
            <a:ext cx="10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i="1" lang="de-DE" sz="1400"/>
              <a:t>‹#›</a:t>
            </a:fld>
            <a:endParaRPr i="1" sz="1400"/>
          </a:p>
        </p:txBody>
      </p:sp>
      <p:pic>
        <p:nvPicPr>
          <p:cNvPr id="100" name="Google Shape;1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0083" y="779502"/>
            <a:ext cx="2583917" cy="194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0083" y="2723489"/>
            <a:ext cx="2583917" cy="19507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 txBox="1"/>
          <p:nvPr/>
        </p:nvSpPr>
        <p:spPr>
          <a:xfrm>
            <a:off x="6560075" y="4674275"/>
            <a:ext cx="27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>
                <a:solidFill>
                  <a:srgbClr val="888888"/>
                </a:solidFill>
              </a:rPr>
              <a:t>criteria examples</a:t>
            </a:r>
            <a:endParaRPr i="1">
              <a:solidFill>
                <a:srgbClr val="888888"/>
              </a:solidFill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318725" y="906700"/>
            <a:ext cx="287700" cy="3558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EE7E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3bbca609d_0_0"/>
          <p:cNvSpPr txBox="1"/>
          <p:nvPr>
            <p:ph idx="1" type="body"/>
          </p:nvPr>
        </p:nvSpPr>
        <p:spPr>
          <a:xfrm>
            <a:off x="12" y="1016210"/>
            <a:ext cx="8784900" cy="37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269999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95250" lvl="0" marL="269999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de-DE" sz="1600"/>
              <a:t>Three simple functions used </a:t>
            </a:r>
            <a:r>
              <a:rPr lang="de-DE" sz="1600"/>
              <a:t>continuously  throughout the application </a:t>
            </a:r>
            <a:r>
              <a:rPr lang="de-DE" sz="1600"/>
              <a:t>to capture </a:t>
            </a:r>
            <a:endParaRPr sz="1600"/>
          </a:p>
          <a:p>
            <a:pPr indent="-95250" lvl="0" marL="269999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de-DE" sz="1600"/>
              <a:t>and process frames:</a:t>
            </a:r>
            <a:endParaRPr sz="1600"/>
          </a:p>
          <a:p>
            <a:pPr indent="-95250" lvl="0" marL="269999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96850" lvl="0" marL="269999" rtl="0" algn="l">
              <a:spcBef>
                <a:spcPts val="330"/>
              </a:spcBef>
              <a:spcAft>
                <a:spcPts val="0"/>
              </a:spcAft>
              <a:buSzPts val="1600"/>
              <a:buAutoNum type="arabicPeriod"/>
            </a:pPr>
            <a:r>
              <a:rPr lang="de-DE" sz="1600"/>
              <a:t> Live video stream using a Javascript API</a:t>
            </a:r>
            <a:endParaRPr sz="1600"/>
          </a:p>
          <a:p>
            <a:pPr indent="-95250" lvl="0" marL="269999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96850" lvl="0" marL="269999" rtl="0" algn="l">
              <a:spcBef>
                <a:spcPts val="330"/>
              </a:spcBef>
              <a:spcAft>
                <a:spcPts val="0"/>
              </a:spcAft>
              <a:buSzPts val="1600"/>
              <a:buAutoNum type="arabicPeriod"/>
            </a:pPr>
            <a:r>
              <a:rPr lang="de-DE" sz="1600"/>
              <a:t> Frame extraction from the video stream</a:t>
            </a:r>
            <a:endParaRPr sz="1600"/>
          </a:p>
          <a:p>
            <a:pPr indent="-95250" lvl="0" marL="269999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96850" lvl="0" marL="269999" rtl="0" algn="l">
              <a:spcBef>
                <a:spcPts val="330"/>
              </a:spcBef>
              <a:spcAft>
                <a:spcPts val="0"/>
              </a:spcAft>
              <a:buSzPts val="1600"/>
              <a:buAutoNum type="arabicPeriod"/>
            </a:pPr>
            <a:r>
              <a:rPr lang="de-DE" sz="1600"/>
              <a:t>Conversion of the JS frame into OpenCV image</a:t>
            </a:r>
            <a:endParaRPr sz="1600"/>
          </a:p>
        </p:txBody>
      </p:sp>
      <p:sp>
        <p:nvSpPr>
          <p:cNvPr id="109" name="Google Shape;109;g163bbca609d_0_0"/>
          <p:cNvSpPr txBox="1"/>
          <p:nvPr>
            <p:ph type="title"/>
          </p:nvPr>
        </p:nvSpPr>
        <p:spPr>
          <a:xfrm>
            <a:off x="179512" y="11404"/>
            <a:ext cx="71289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Technical Part - Helper Functions</a:t>
            </a:r>
            <a:endParaRPr/>
          </a:p>
        </p:txBody>
      </p:sp>
      <p:pic>
        <p:nvPicPr>
          <p:cNvPr id="110" name="Google Shape;110;g163bbca609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125" y="1827350"/>
            <a:ext cx="4348875" cy="21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63bbca609d_0_0"/>
          <p:cNvSpPr txBox="1"/>
          <p:nvPr/>
        </p:nvSpPr>
        <p:spPr>
          <a:xfrm>
            <a:off x="5331150" y="3931650"/>
            <a:ext cx="38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7F7F7F"/>
                </a:solidFill>
              </a:rPr>
              <a:t>BGR image       vs        RGB image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3bbca609d_0_5"/>
          <p:cNvSpPr txBox="1"/>
          <p:nvPr>
            <p:ph idx="1" type="body"/>
          </p:nvPr>
        </p:nvSpPr>
        <p:spPr>
          <a:xfrm>
            <a:off x="0" y="914225"/>
            <a:ext cx="5364000" cy="37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9999" lvl="0" marL="269999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5252" lvl="0" marL="269999" rtl="0" algn="l">
              <a:spcBef>
                <a:spcPts val="330"/>
              </a:spcBef>
              <a:spcAft>
                <a:spcPts val="0"/>
              </a:spcAft>
              <a:buSzPts val="1815"/>
              <a:buChar char="▪"/>
            </a:pPr>
            <a:r>
              <a:rPr lang="de-DE"/>
              <a:t>This is </a:t>
            </a:r>
            <a:r>
              <a:rPr lang="de-DE"/>
              <a:t>a function</a:t>
            </a:r>
            <a:r>
              <a:rPr lang="de-DE"/>
              <a:t> called only once, at the start of the application, and is used to load the pre-trained model</a:t>
            </a:r>
            <a:endParaRPr/>
          </a:p>
          <a:p>
            <a:pPr indent="-89999" lvl="0" marL="269999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5252" lvl="0" marL="269999" rtl="0" algn="l">
              <a:spcBef>
                <a:spcPts val="330"/>
              </a:spcBef>
              <a:spcAft>
                <a:spcPts val="0"/>
              </a:spcAft>
              <a:buSzPts val="1815"/>
              <a:buChar char="▪"/>
            </a:pPr>
            <a:r>
              <a:rPr lang="de-DE"/>
              <a:t>Deep Learning m</a:t>
            </a:r>
            <a:r>
              <a:rPr lang="de-DE"/>
              <a:t>odel used to identify the body parts on an image</a:t>
            </a:r>
            <a:endParaRPr/>
          </a:p>
          <a:p>
            <a:pPr indent="0" lvl="0" marL="45720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4325" lvl="2" marL="1371600" rtl="0" algn="l">
              <a:spcBef>
                <a:spcPts val="270"/>
              </a:spcBef>
              <a:spcAft>
                <a:spcPts val="0"/>
              </a:spcAft>
              <a:buSzPts val="1350"/>
              <a:buChar char="▪"/>
            </a:pPr>
            <a:r>
              <a:rPr lang="de-DE"/>
              <a:t>Input : OpenCV Image </a:t>
            </a:r>
            <a:endParaRPr/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de-DE"/>
              <a:t>Output: ‘Heatmap’ of body parts</a:t>
            </a:r>
            <a:endParaRPr/>
          </a:p>
          <a:p>
            <a:pPr indent="0" lvl="0" marL="91440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7" name="Google Shape;117;g163bbca609d_0_5"/>
          <p:cNvSpPr txBox="1"/>
          <p:nvPr>
            <p:ph type="title"/>
          </p:nvPr>
        </p:nvSpPr>
        <p:spPr>
          <a:xfrm>
            <a:off x="179512" y="11404"/>
            <a:ext cx="71289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2400">
                <a:latin typeface="Calibri"/>
                <a:ea typeface="Calibri"/>
                <a:cs typeface="Calibri"/>
                <a:sym typeface="Calibri"/>
              </a:rPr>
              <a:t>Technical Part - Model Initialization</a:t>
            </a:r>
            <a:endParaRPr/>
          </a:p>
        </p:txBody>
      </p:sp>
      <p:sp>
        <p:nvSpPr>
          <p:cNvPr id="118" name="Google Shape;118;g163bbca609d_0_5"/>
          <p:cNvSpPr txBox="1"/>
          <p:nvPr/>
        </p:nvSpPr>
        <p:spPr>
          <a:xfrm>
            <a:off x="5964100" y="4407925"/>
            <a:ext cx="31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</p:txBody>
      </p:sp>
      <p:pic>
        <p:nvPicPr>
          <p:cNvPr id="119" name="Google Shape;119;g163bbca609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450" y="1246025"/>
            <a:ext cx="3768650" cy="29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63bbca609d_0_5"/>
          <p:cNvSpPr txBox="1"/>
          <p:nvPr/>
        </p:nvSpPr>
        <p:spPr>
          <a:xfrm>
            <a:off x="5742825" y="4240625"/>
            <a:ext cx="31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>
                <a:solidFill>
                  <a:srgbClr val="888888"/>
                </a:solidFill>
              </a:rPr>
              <a:t>   Body Parts ‘Heatmap’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itel mit weißem Rahmen und dunklem Logo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Inhalt_blauer_Rahme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